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Roboto" panose="02000000000000000000" pitchFamily="2" charset="0"/>
      <p:regular r:id="rId10"/>
      <p:bold r:id="rId11"/>
    </p:embeddedFont>
    <p:embeddedFont>
      <p:font typeface="Roboto Slab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1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09011" y="23470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Transport Layer Security   (TLS)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674262" y="38558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Course Name: Computer Networks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/>
              <a:t>Course code: ICT3201</a:t>
            </a:r>
          </a:p>
        </p:txBody>
      </p:sp>
      <p:sp>
        <p:nvSpPr>
          <p:cNvPr id="5" name="Text 2"/>
          <p:cNvSpPr/>
          <p:nvPr/>
        </p:nvSpPr>
        <p:spPr>
          <a:xfrm>
            <a:off x="6280190" y="44492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23410" y="6156008"/>
            <a:ext cx="28638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B646B6-2A3C-B79C-E725-BBA5A4132890}"/>
              </a:ext>
            </a:extLst>
          </p:cNvPr>
          <p:cNvSpPr/>
          <p:nvPr/>
        </p:nvSpPr>
        <p:spPr>
          <a:xfrm>
            <a:off x="12616405" y="7789763"/>
            <a:ext cx="2013995" cy="439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115C8AC-93B2-9471-EEDC-DB89E6690C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826047"/>
              </p:ext>
            </p:extLst>
          </p:nvPr>
        </p:nvGraphicFramePr>
        <p:xfrm>
          <a:off x="6280190" y="5067301"/>
          <a:ext cx="6587511" cy="2589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95992">
                  <a:extLst>
                    <a:ext uri="{9D8B030D-6E8A-4147-A177-3AD203B41FA5}">
                      <a16:colId xmlns:a16="http://schemas.microsoft.com/office/drawing/2014/main" val="874602844"/>
                    </a:ext>
                  </a:extLst>
                </a:gridCol>
                <a:gridCol w="3391519">
                  <a:extLst>
                    <a:ext uri="{9D8B030D-6E8A-4147-A177-3AD203B41FA5}">
                      <a16:colId xmlns:a16="http://schemas.microsoft.com/office/drawing/2014/main" val="1131081341"/>
                    </a:ext>
                  </a:extLst>
                </a:gridCol>
              </a:tblGrid>
              <a:tr h="5237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Presented By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Supervised BY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9364290"/>
                  </a:ext>
                </a:extLst>
              </a:tr>
              <a:tr h="206558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Name: Kuldip Saha Mugdha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ID: IT-22018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3rd Year, 2nd Semester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Session: 2021-2022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Dept. of ICT, MBSTU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Mr. Dr. Nazrul Islam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Associate Professor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Dept. of ICT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MBSTU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 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9477774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3C4295D-E328-89CB-E4CD-0F0351CA6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278" y="61337"/>
            <a:ext cx="1631843" cy="17569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89359"/>
            <a:ext cx="13130213" cy="1339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TLS? The Foundation of Secure Communication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50094" y="2357438"/>
            <a:ext cx="4233863" cy="3846195"/>
          </a:xfrm>
          <a:prstGeom prst="roundRect">
            <a:avLst>
              <a:gd name="adj" fmla="val 3804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14" y="2357438"/>
            <a:ext cx="121920" cy="38461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86326" y="2602230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Core Purpose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086326" y="3065621"/>
            <a:ext cx="3652838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Transport Layer Security (TLS) is a cryptographic protocol designed to provide communication security over a computer network.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5198269" y="2357438"/>
            <a:ext cx="4233863" cy="3846195"/>
          </a:xfrm>
          <a:prstGeom prst="roundRect">
            <a:avLst>
              <a:gd name="adj" fmla="val 3804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789" y="2357438"/>
            <a:ext cx="121920" cy="38461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34501" y="2602230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Guarantees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5534501" y="3065621"/>
            <a:ext cx="36528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Confidentiality:</a:t>
            </a: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Encrypts data, preventing eavesdropping.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5534501" y="3826431"/>
            <a:ext cx="365283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Integrity:</a:t>
            </a: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Detects if data has been tampered with during transmission.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5534501" y="4930140"/>
            <a:ext cx="365283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Authentication:</a:t>
            </a: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Verifies the identity of the communicating parties (usually the server).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9646444" y="2357438"/>
            <a:ext cx="4233863" cy="3846195"/>
          </a:xfrm>
          <a:prstGeom prst="roundRect">
            <a:avLst>
              <a:gd name="adj" fmla="val 3804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5964" y="2357438"/>
            <a:ext cx="121920" cy="384619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982676" y="2602230"/>
            <a:ext cx="267902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Protocol Layer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9982676" y="3065621"/>
            <a:ext cx="3652838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TLS operates at the Transport Layer, sitting above TCP/IP, and is the successor to the deprecated Secure Sockets Layer (SSL).</a:t>
            </a:r>
            <a:endParaRPr lang="en-US" sz="16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398" y="6583085"/>
            <a:ext cx="1368862" cy="857250"/>
          </a:xfrm>
          <a:prstGeom prst="rect">
            <a:avLst/>
          </a:prstGeom>
        </p:spPr>
      </p:pic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0710" y="6583085"/>
            <a:ext cx="1368862" cy="857250"/>
          </a:xfrm>
          <a:prstGeom prst="rect">
            <a:avLst/>
          </a:prstGeom>
        </p:spPr>
      </p:pic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1021" y="6583085"/>
            <a:ext cx="1368862" cy="85725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8F17DD3-B109-F1AE-B75A-F5D27F11DFC0}"/>
              </a:ext>
            </a:extLst>
          </p:cNvPr>
          <p:cNvSpPr/>
          <p:nvPr/>
        </p:nvSpPr>
        <p:spPr>
          <a:xfrm>
            <a:off x="12616405" y="7789763"/>
            <a:ext cx="2013995" cy="439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8990" y="384215"/>
            <a:ext cx="5853589" cy="436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Evolution: From SSL to Modern TLS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488990" y="1100138"/>
            <a:ext cx="13652421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TLS has undergone continuous development to address vulnerabilities and improve efficiency, moving far beyond its SSL origins.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7307580" y="1480661"/>
            <a:ext cx="15240" cy="5616059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sp>
        <p:nvSpPr>
          <p:cNvPr id="5" name="Shape 3"/>
          <p:cNvSpPr/>
          <p:nvPr/>
        </p:nvSpPr>
        <p:spPr>
          <a:xfrm>
            <a:off x="7051119" y="1630204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1585436"/>
            <a:ext cx="104775" cy="1047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769406" y="1528643"/>
            <a:ext cx="1987034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SSL 1.0 (Never Released)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88990" y="1830705"/>
            <a:ext cx="6267450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Developed by Netscape, but quickly found to have critical security flaws.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7299960" y="2468285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2423517"/>
            <a:ext cx="104775" cy="10477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873960" y="2366724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SSL 2.0 (1995)</a:t>
            </a:r>
            <a:endParaRPr lang="en-US" sz="1350" dirty="0"/>
          </a:p>
        </p:txBody>
      </p:sp>
      <p:sp>
        <p:nvSpPr>
          <p:cNvPr id="12" name="Text 8"/>
          <p:cNvSpPr/>
          <p:nvPr/>
        </p:nvSpPr>
        <p:spPr>
          <a:xfrm>
            <a:off x="7873960" y="2668786"/>
            <a:ext cx="6267450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First commercial release; contained significant security vulnerabilities (e.g., weak key generation) and is now obsolete.</a:t>
            </a:r>
            <a:endParaRPr lang="en-US" sz="1100" dirty="0"/>
          </a:p>
        </p:txBody>
      </p:sp>
      <p:sp>
        <p:nvSpPr>
          <p:cNvPr id="13" name="Shape 9"/>
          <p:cNvSpPr/>
          <p:nvPr/>
        </p:nvSpPr>
        <p:spPr>
          <a:xfrm>
            <a:off x="7051119" y="3190756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3145988"/>
            <a:ext cx="104775" cy="104775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5010031" y="3089196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SSL 3.0 (1996)</a:t>
            </a:r>
            <a:endParaRPr lang="en-US" sz="1350" dirty="0"/>
          </a:p>
        </p:txBody>
      </p:sp>
      <p:sp>
        <p:nvSpPr>
          <p:cNvPr id="16" name="Text 11"/>
          <p:cNvSpPr/>
          <p:nvPr/>
        </p:nvSpPr>
        <p:spPr>
          <a:xfrm>
            <a:off x="488990" y="3391257"/>
            <a:ext cx="6267450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 redesign. Considered vulnerable to the POODLE attack and is officially deprecated.</a:t>
            </a:r>
            <a:endParaRPr lang="en-US" sz="1100" dirty="0"/>
          </a:p>
        </p:txBody>
      </p:sp>
      <p:sp>
        <p:nvSpPr>
          <p:cNvPr id="17" name="Shape 12"/>
          <p:cNvSpPr/>
          <p:nvPr/>
        </p:nvSpPr>
        <p:spPr>
          <a:xfrm>
            <a:off x="7299960" y="3913227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3868460"/>
            <a:ext cx="104775" cy="10477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7873960" y="3811667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TLS 1.0 (1999)</a:t>
            </a:r>
            <a:endParaRPr lang="en-US" sz="1350" dirty="0"/>
          </a:p>
        </p:txBody>
      </p:sp>
      <p:sp>
        <p:nvSpPr>
          <p:cNvPr id="20" name="Text 14"/>
          <p:cNvSpPr/>
          <p:nvPr/>
        </p:nvSpPr>
        <p:spPr>
          <a:xfrm>
            <a:off x="7873960" y="4113728"/>
            <a:ext cx="6267450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first version renamed from SSL; only minor differences from SSL 3.0. Deprecated in 2020.</a:t>
            </a:r>
            <a:endParaRPr lang="en-US" sz="1100" dirty="0"/>
          </a:p>
        </p:txBody>
      </p:sp>
      <p:sp>
        <p:nvSpPr>
          <p:cNvPr id="21" name="Shape 15"/>
          <p:cNvSpPr/>
          <p:nvPr/>
        </p:nvSpPr>
        <p:spPr>
          <a:xfrm>
            <a:off x="7051119" y="4635698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4590931"/>
            <a:ext cx="104775" cy="104775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5010031" y="4534138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TLS 1.1 (2006)</a:t>
            </a:r>
            <a:endParaRPr lang="en-US" sz="1350" dirty="0"/>
          </a:p>
        </p:txBody>
      </p:sp>
      <p:sp>
        <p:nvSpPr>
          <p:cNvPr id="24" name="Text 17"/>
          <p:cNvSpPr/>
          <p:nvPr/>
        </p:nvSpPr>
        <p:spPr>
          <a:xfrm>
            <a:off x="488990" y="4836200"/>
            <a:ext cx="6267450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Addressed specific attacks but remains largely similar to 1.0. Deprecated in 2020.</a:t>
            </a:r>
            <a:endParaRPr lang="en-US" sz="1100" dirty="0"/>
          </a:p>
        </p:txBody>
      </p:sp>
      <p:sp>
        <p:nvSpPr>
          <p:cNvPr id="25" name="Shape 18"/>
          <p:cNvSpPr/>
          <p:nvPr/>
        </p:nvSpPr>
        <p:spPr>
          <a:xfrm>
            <a:off x="7299960" y="5358170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26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5313402"/>
            <a:ext cx="104775" cy="104775"/>
          </a:xfrm>
          <a:prstGeom prst="rect">
            <a:avLst/>
          </a:prstGeom>
        </p:spPr>
      </p:pic>
      <p:sp>
        <p:nvSpPr>
          <p:cNvPr id="27" name="Text 19"/>
          <p:cNvSpPr/>
          <p:nvPr/>
        </p:nvSpPr>
        <p:spPr>
          <a:xfrm>
            <a:off x="7873960" y="5256609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TLS 1.2 (2008)</a:t>
            </a:r>
            <a:endParaRPr lang="en-US" sz="1350" dirty="0"/>
          </a:p>
        </p:txBody>
      </p:sp>
      <p:sp>
        <p:nvSpPr>
          <p:cNvPr id="28" name="Text 20"/>
          <p:cNvSpPr/>
          <p:nvPr/>
        </p:nvSpPr>
        <p:spPr>
          <a:xfrm>
            <a:off x="7873960" y="5558671"/>
            <a:ext cx="6267450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Introduced support for stronger hash algorithms (SHA-256) and better cipher suite flexibility. Currently the widely supported baseline.</a:t>
            </a:r>
            <a:endParaRPr lang="en-US" sz="1100" dirty="0"/>
          </a:p>
        </p:txBody>
      </p:sp>
      <p:sp>
        <p:nvSpPr>
          <p:cNvPr id="29" name="Shape 21"/>
          <p:cNvSpPr/>
          <p:nvPr/>
        </p:nvSpPr>
        <p:spPr>
          <a:xfrm>
            <a:off x="7051119" y="6080641"/>
            <a:ext cx="279321" cy="15240"/>
          </a:xfrm>
          <a:prstGeom prst="roundRect">
            <a:avLst>
              <a:gd name="adj" fmla="val 137519"/>
            </a:avLst>
          </a:prstGeom>
          <a:solidFill>
            <a:srgbClr val="CFD2D8"/>
          </a:solidFill>
          <a:ln/>
        </p:spPr>
      </p:sp>
      <p:pic>
        <p:nvPicPr>
          <p:cNvPr id="30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813" y="6035873"/>
            <a:ext cx="104775" cy="104775"/>
          </a:xfrm>
          <a:prstGeom prst="rect">
            <a:avLst/>
          </a:prstGeom>
        </p:spPr>
      </p:pic>
      <p:sp>
        <p:nvSpPr>
          <p:cNvPr id="31" name="Text 22"/>
          <p:cNvSpPr/>
          <p:nvPr/>
        </p:nvSpPr>
        <p:spPr>
          <a:xfrm>
            <a:off x="5010031" y="5979081"/>
            <a:ext cx="1746409" cy="218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TLS 1.3 (2018)</a:t>
            </a:r>
            <a:endParaRPr lang="en-US" sz="1350" dirty="0"/>
          </a:p>
        </p:txBody>
      </p:sp>
      <p:sp>
        <p:nvSpPr>
          <p:cNvPr id="32" name="Text 23"/>
          <p:cNvSpPr/>
          <p:nvPr/>
        </p:nvSpPr>
        <p:spPr>
          <a:xfrm>
            <a:off x="488990" y="6281142"/>
            <a:ext cx="6267450" cy="446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1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 overhaul: faster handshake, reduced latency, mandated forward secrecy, and removal of weak/legacy cryptographic primitives.</a:t>
            </a:r>
            <a:endParaRPr lang="en-US" sz="1100" dirty="0"/>
          </a:p>
        </p:txBody>
      </p:sp>
      <p:sp>
        <p:nvSpPr>
          <p:cNvPr id="33" name="Shape 24"/>
          <p:cNvSpPr/>
          <p:nvPr/>
        </p:nvSpPr>
        <p:spPr>
          <a:xfrm>
            <a:off x="488991" y="7253883"/>
            <a:ext cx="9798774" cy="593408"/>
          </a:xfrm>
          <a:prstGeom prst="roundRect">
            <a:avLst>
              <a:gd name="adj" fmla="val 3532"/>
            </a:avLst>
          </a:prstGeom>
          <a:solidFill>
            <a:srgbClr val="C3CFEF"/>
          </a:solidFill>
          <a:ln/>
        </p:spPr>
      </p:sp>
      <p:pic>
        <p:nvPicPr>
          <p:cNvPr id="34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7466171"/>
            <a:ext cx="174546" cy="139660"/>
          </a:xfrm>
          <a:prstGeom prst="rect">
            <a:avLst/>
          </a:prstGeom>
        </p:spPr>
      </p:pic>
      <p:sp>
        <p:nvSpPr>
          <p:cNvPr id="35" name="Text 25"/>
          <p:cNvSpPr/>
          <p:nvPr/>
        </p:nvSpPr>
        <p:spPr>
          <a:xfrm>
            <a:off x="942856" y="7428428"/>
            <a:ext cx="13058894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TLS 1.2 and 1.3 are the only versions recommended for current use. All SSL and older TLS versions (1.0, 1.1) should be disabled.</a:t>
            </a:r>
            <a:endParaRPr lang="en-US" sz="11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D42BAB-89F0-322F-86FB-661457043CF5}"/>
              </a:ext>
            </a:extLst>
          </p:cNvPr>
          <p:cNvSpPr/>
          <p:nvPr/>
        </p:nvSpPr>
        <p:spPr>
          <a:xfrm>
            <a:off x="12616405" y="7789763"/>
            <a:ext cx="2013995" cy="439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606" y="366593"/>
            <a:ext cx="8015764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TLS Handshake: Establishing a Secure Session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66606" y="1049655"/>
            <a:ext cx="13697188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TLS handshake is a multi-step process ensuring both parties agree on a secure encryption method before any application data is exchanged.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6" y="1412915"/>
            <a:ext cx="8991348" cy="38772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70902" y="4560518"/>
            <a:ext cx="3081826" cy="385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Finished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170902" y="3653616"/>
            <a:ext cx="3081826" cy="385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Exchange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170902" y="2787495"/>
            <a:ext cx="3081826" cy="385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Server Hello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70902" y="1895028"/>
            <a:ext cx="3081826" cy="385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Client Hello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66606" y="6136223"/>
            <a:ext cx="175902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1. Client &amp; Server Hello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466606" y="6477814"/>
            <a:ext cx="3180278" cy="853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client initiates by sending its supported TLS versions and cipher suites. The server responds by selecting the best match and sends its digital certificate.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3979783" y="6136223"/>
            <a:ext cx="166651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2. Authentication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3979783" y="6477814"/>
            <a:ext cx="3180278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client validates the server's certificate (trust chain, expiration, domain match) to confirm its identity.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7492960" y="6136223"/>
            <a:ext cx="166651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3. Key Exchange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492960" y="6477814"/>
            <a:ext cx="3180278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client and server exchange random data and use asymmetric cryptography to securely agree on a shared secret (pre-master secret).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11006137" y="6136223"/>
            <a:ext cx="166651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4. Secure Session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1006137" y="6477814"/>
            <a:ext cx="3180278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secret is used to derive ephemeral session keys for high-speed symmetric encryption of all subsequent application data.</a:t>
            </a:r>
            <a:endParaRPr lang="en-US" sz="1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3C7C63-522C-C7B9-19E7-68D92996D115}"/>
              </a:ext>
            </a:extLst>
          </p:cNvPr>
          <p:cNvSpPr/>
          <p:nvPr/>
        </p:nvSpPr>
        <p:spPr>
          <a:xfrm>
            <a:off x="12616405" y="7789763"/>
            <a:ext cx="2013995" cy="439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2563" y="511016"/>
            <a:ext cx="6429732" cy="448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Components of TLS Cryptography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502563" y="1175266"/>
            <a:ext cx="813887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TLS leverages a mix of cryptographic techniques to achieve robust security and efficiency.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2563" y="1566505"/>
            <a:ext cx="430768" cy="4307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02563" y="2176701"/>
            <a:ext cx="1795224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Digital Certificates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502563" y="2487216"/>
            <a:ext cx="8138874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Issued by a Certificate Authority (CA), they bind a public key to a server's identity, enabling authentication and trust verification.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2563" y="3004066"/>
            <a:ext cx="430768" cy="43076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2563" y="3614261"/>
            <a:ext cx="1795224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Asymmetric Keys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502563" y="3924776"/>
            <a:ext cx="8138874" cy="459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Used during the handshake for authentication (via the certificate) and secure key exchange. This is slow but essential for starting the connection.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2563" y="4671298"/>
            <a:ext cx="430768" cy="43076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02563" y="5281493"/>
            <a:ext cx="1929646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Symmetric Encryption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502563" y="5592008"/>
            <a:ext cx="8138874" cy="459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Once the handshake is complete, symmetric algorithms (like AES) are used for bulk data encryption because they are significantly faster.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2563" y="6338530"/>
            <a:ext cx="430768" cy="43076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02563" y="6948726"/>
            <a:ext cx="1795224" cy="224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Session Keys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502563" y="7259241"/>
            <a:ext cx="8138874" cy="459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Temporary, single-use keys derived during the handshake. Ensuring 'Forward Secrecy,' compromised long-term private keys won't decrypt past traffic.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4217" y="317540"/>
            <a:ext cx="5856803" cy="3608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6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Common TLS Use Cases and Best Practices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404217" y="909399"/>
            <a:ext cx="13821966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TLS is ubiquitous across the digital landscape, securing critical services and maintaining user trust.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4217" y="1339572"/>
            <a:ext cx="2572226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Real-World Applications of TLS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04217" y="1671518"/>
            <a:ext cx="818042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HTTPS (Port 443):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Securing web traffic, protecting sensitive user data (login credentials, payments).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04217" y="1896666"/>
            <a:ext cx="818042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Email (SMTPS/IMAPS/POP3S):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Encrypting mail transfer (e.g., port 465) and access protocols </a:t>
            </a:r>
          </a:p>
          <a:p>
            <a:pPr algn="l">
              <a:lnSpc>
                <a:spcPts val="1450"/>
              </a:lnSpc>
              <a:buSzPct val="100000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	(e.g., port 993).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04217" y="2396805"/>
            <a:ext cx="818042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VPNs and Remote Access: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Ensuring confidentiality for secure tunnels and remote desktop</a:t>
            </a:r>
          </a:p>
          <a:p>
            <a:pPr algn="l">
              <a:lnSpc>
                <a:spcPts val="1450"/>
              </a:lnSpc>
              <a:buSzPct val="100000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	 protocols (e.g., OpenVPN, WireGuard often use TLS).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04217" y="2920403"/>
            <a:ext cx="8180427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APIs and IoT: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Providing secure communication between microservices and protecting data </a:t>
            </a:r>
          </a:p>
          <a:p>
            <a:pPr algn="l">
              <a:lnSpc>
                <a:spcPts val="1450"/>
              </a:lnSpc>
              <a:buSzPct val="100000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	transmission from embedded devices.</a:t>
            </a:r>
            <a:endParaRPr lang="en-US" sz="1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3966" y="1353979"/>
            <a:ext cx="5359718" cy="535971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04217" y="4041038"/>
            <a:ext cx="2319338" cy="21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Configuration Best Practices</a:t>
            </a:r>
            <a:endParaRPr lang="en-US" sz="200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V="1">
            <a:off x="448389" y="4374233"/>
            <a:ext cx="216456" cy="2164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72003" y="4431468"/>
            <a:ext cx="4984432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Mandate TLS 1.3: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Prioritize the latest, most secure, and most efficient protocol version.</a:t>
            </a:r>
            <a:endParaRPr lang="en-US" sz="14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445" y="4810988"/>
            <a:ext cx="173236" cy="17323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2003" y="4825770"/>
            <a:ext cx="6895288" cy="270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Disable Legacy Ciphers: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Remove support for SSL/TLS 1.0/1.1 and weak cipher suites (e.g., 3DES, RC4).</a:t>
            </a:r>
          </a:p>
          <a:p>
            <a:pPr marL="0" indent="0" algn="l">
              <a:lnSpc>
                <a:spcPts val="1450"/>
              </a:lnSpc>
              <a:buNone/>
            </a:pPr>
            <a:endParaRPr lang="en-US" sz="1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14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Avoid Weak ciphers 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such as RC4 or 3DES.</a:t>
            </a:r>
          </a:p>
          <a:p>
            <a:pPr marL="0" indent="0" algn="l">
              <a:lnSpc>
                <a:spcPts val="1450"/>
              </a:lnSpc>
              <a:buNone/>
            </a:pPr>
            <a:endParaRPr lang="en-US" sz="1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14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Forward Secrecy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by sing ECDHE for key exchange.</a:t>
            </a:r>
          </a:p>
          <a:p>
            <a:pPr marL="0" indent="0" algn="l">
              <a:lnSpc>
                <a:spcPts val="1450"/>
              </a:lnSpc>
              <a:buNone/>
            </a:pPr>
            <a:endParaRPr lang="en-US" sz="1400" dirty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l">
              <a:lnSpc>
                <a:spcPts val="14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Renew certificates regularly,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 make sure they use string key sizes like RSA 2048 or ECC.</a:t>
            </a:r>
            <a:endParaRPr lang="en-US" sz="140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17186" y="8379381"/>
            <a:ext cx="173236" cy="173236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9249251" y="8373666"/>
            <a:ext cx="4984432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Forward Secrecy:</a:t>
            </a:r>
            <a:r>
              <a:rPr lang="en-US" sz="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 Elliptic Curve Diffie-Hellman Ephemeral (ECDHE) for key exchange.</a:t>
            </a:r>
            <a:endParaRPr lang="en-US" sz="90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17186" y="8979932"/>
            <a:ext cx="173236" cy="173236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9249251" y="8974217"/>
            <a:ext cx="4984432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Regularly Renew Certificates:</a:t>
            </a:r>
            <a:r>
              <a:rPr lang="en-US" sz="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Ensure certificates are valid and use strong key sizes (e.g., RSA 2048 or ECC).</a:t>
            </a:r>
            <a:endParaRPr lang="en-US" sz="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128921-4AAA-0A17-47A7-8B8DA39D3BB6}"/>
              </a:ext>
            </a:extLst>
          </p:cNvPr>
          <p:cNvSpPr/>
          <p:nvPr/>
        </p:nvSpPr>
        <p:spPr>
          <a:xfrm>
            <a:off x="12616405" y="7789763"/>
            <a:ext cx="2013995" cy="439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F386CE3-A54B-A43E-08E2-0066B22B3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1609" y="5381647"/>
            <a:ext cx="173236" cy="173236"/>
          </a:xfrm>
          <a:prstGeom prst="rect">
            <a:avLst/>
          </a:prstGeom>
        </p:spPr>
      </p:pic>
      <p:pic>
        <p:nvPicPr>
          <p:cNvPr id="22" name="Image 2" descr="preencoded.png">
            <a:extLst>
              <a:ext uri="{FF2B5EF4-FFF2-40B4-BE49-F238E27FC236}">
                <a16:creationId xmlns:a16="http://schemas.microsoft.com/office/drawing/2014/main" id="{616900F3-AC64-5BFB-D0FD-F97905FDAA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297" y="5779850"/>
            <a:ext cx="173236" cy="173236"/>
          </a:xfrm>
          <a:prstGeom prst="rect">
            <a:avLst/>
          </a:prstGeom>
        </p:spPr>
      </p:pic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B263AC75-988F-C632-A5C2-1FEB6E98D0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445" y="6132233"/>
            <a:ext cx="173236" cy="1732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appreciate your time and attention to understanding the critical role of TLS in securing our digital world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C274A-6A6D-1166-2F49-B56B71ED5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072" y="271387"/>
            <a:ext cx="1964870" cy="21155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901</Words>
  <Application>Microsoft Office PowerPoint</Application>
  <PresentationFormat>Custom</PresentationFormat>
  <Paragraphs>95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Roboto Slab</vt:lpstr>
      <vt:lpstr>Arial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Kuldip Saha Mugdha</cp:lastModifiedBy>
  <cp:revision>8</cp:revision>
  <dcterms:created xsi:type="dcterms:W3CDTF">2025-10-17T12:14:23Z</dcterms:created>
  <dcterms:modified xsi:type="dcterms:W3CDTF">2025-10-23T04:55:36Z</dcterms:modified>
</cp:coreProperties>
</file>